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  <a:srgbClr val="FECA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1" d="100"/>
          <a:sy n="81" d="100"/>
        </p:scale>
        <p:origin x="91" y="1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D951C9-72B9-41F4-8421-D19DC0734FD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56E5D02-0A77-4563-9EE2-DA09A55BDF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ECF649-4314-4D47-9A8F-A42096BA3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2764FA-2C08-49BA-81C8-2FFF2F28D8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70769F-86A6-469B-8F7E-26A8E2518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8586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9F7136-43ED-4D86-8D1B-FF6C997B76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3130C2-B56B-4A9A-AEAB-31BB49F9A1D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660993-5B4A-4699-9905-88C0165192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3E473B2-30E2-4E07-B5EF-09AF878CAD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CBC47E-CD4E-422D-AAA8-FE202B254F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9437189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BDE7805-C0D8-4078-924D-20899985111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3B6C77D-701A-49BB-BCAC-98CCB5306B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2535FA-F000-43C4-85FE-6D676C0DE5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AD3AEA7-72AD-4DFB-84F6-610C2E7BC8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44949D-20F2-4453-9C01-365701FB39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6608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C1CEC3-AD22-4A9F-B6B8-89A1706C165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2AD31-0D8E-4444-95DB-DBEDF1516AC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7AD424-8FFE-490E-9ED5-797023242E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1A80148-DF94-480F-9970-18085F059C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8780F0A-E568-4C7D-8DC9-0F1644D88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3918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1977E4A-75F2-41C3-A33E-1E26334333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653E13-657B-48F6-A656-F0C70C429D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E74A16-F37A-4215-8EFB-53105CA4BF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74421-CF56-47B5-9158-91E730391A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B4430BB-BF1E-415C-9821-A810218A05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630769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DE1C10E-FFF5-442E-808C-A8D92DE474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FCB38D-8C7D-4F98-A273-B855F21271C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1A383EA-1B38-42A8-9FD8-204A74FBFF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D444D53-87F3-4BDC-856E-3AC7B79481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7C713C-8496-428A-A500-4E66C55CE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830BE49-5CCC-4FD4-B2C6-1A4F625DC6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42892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50DFEE-BAA2-485E-A89D-B1471F1320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663BF35-8238-4422-9352-FC238FCC3F1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65567CE-7F00-4125-A635-01AF25C131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A7E7174-B7A7-4222-8643-A1E6ACE9E4B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9B02C39B-8831-4B43-BD27-31C01F04E78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BB98DB6-FF97-4DB7-AFD2-B8E8860253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3703FDB-5F36-4E40-8E5C-441AADF2EA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C647912-F0D5-4519-85EF-9E0E1B48687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09093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E04B22-47A4-4F60-B37B-DE8A201CF65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7EE60AE-CBFF-4066-9E51-C0F3C2ADD9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D4F264-9C5E-4ADF-AA34-893780A5F9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9D3516F-0D83-4EBE-BF25-67CF3843D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1958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3D139D1-0B2E-4A08-B457-7F91F39F35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67BF70C-2648-4DAF-BD5E-0F32CBB8BE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DEE04CD-BCED-4709-AAC5-DA06291D32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24551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81ACD-87CD-4AA9-9A82-FA7DE7BF22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DF1BE-D3E1-4CE7-8CA7-D3F7A59D14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51FC7D-741D-44B4-B65E-A619374469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EB6814-EB6A-409C-BA17-3773A902A9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84A69E8-483A-434A-B932-4145A5A9E56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D2F286D-5992-4768-9A84-84985A7009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33694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58E3D-7A57-4634-8057-862172E89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792EB7E-DB69-4D92-A65E-4EC7FFA5F45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F2C53A8-BA23-448C-B2BA-DE5E1B5C53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70594FE-39EE-4D86-A3E4-3821172B4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E240352-1742-4C9A-A4CE-98DAD1099B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B5C5AC8-AB3F-4820-B68F-08B452CBB0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2040672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9DE90D3-F6B9-4306-9458-0015318848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F148A49-D4D0-4A37-A4B5-55BD152D617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9768397-3A5F-427D-AEA9-1D5E0625438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369441-FE1B-4495-A313-41AC0E545495}" type="datetimeFigureOut">
              <a:rPr lang="en-GB" smtClean="0"/>
              <a:t>20/05/2020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C1BD0EA-AC19-4834-B8D8-B97390D6D3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83FD65-936B-41C5-94F5-251642250B7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E13502-0ED7-41C3-A419-615EEEEF956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32620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EFD35227-A14D-417A-A6E1-C55DC09FD242}"/>
              </a:ext>
            </a:extLst>
          </p:cNvPr>
          <p:cNvSpPr txBox="1"/>
          <p:nvPr/>
        </p:nvSpPr>
        <p:spPr>
          <a:xfrm>
            <a:off x="3324717" y="204477"/>
            <a:ext cx="5003508" cy="443198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200" dirty="0"/>
              <a:t>	 </a:t>
            </a:r>
          </a:p>
          <a:p>
            <a:r>
              <a:rPr lang="en-US" sz="1200" b="1" dirty="0"/>
              <a:t>Inspector: </a:t>
            </a:r>
            <a:r>
              <a:rPr lang="en-US" sz="1200" dirty="0"/>
              <a:t>You helped – but you didn't start it.( rather savagely, to </a:t>
            </a:r>
          </a:p>
          <a:p>
            <a:r>
              <a:rPr lang="en-US" sz="1200" dirty="0"/>
              <a:t>Birling.) You started it. She wanted twenty-five shillings a week</a:t>
            </a:r>
          </a:p>
          <a:p>
            <a:r>
              <a:rPr lang="en-US" sz="1200" dirty="0"/>
              <a:t>instead of twenty-two and sixpence. You made her pay a heavy </a:t>
            </a:r>
          </a:p>
          <a:p>
            <a:r>
              <a:rPr lang="en-US" sz="1200" dirty="0"/>
              <a:t>price for that. And now she'll make you pay a heavier price still. 	 </a:t>
            </a:r>
          </a:p>
          <a:p>
            <a:pPr>
              <a:lnSpc>
                <a:spcPct val="150000"/>
              </a:lnSpc>
            </a:pPr>
            <a:r>
              <a:rPr lang="en-US" sz="1200" b="1" dirty="0"/>
              <a:t>Birling: </a:t>
            </a:r>
            <a:r>
              <a:rPr lang="en-US" sz="1200" dirty="0"/>
              <a:t>(unhappily) Look, Inspector – I'd give thousands – yes, thousands-  </a:t>
            </a:r>
          </a:p>
          <a:p>
            <a:r>
              <a:rPr lang="en-US" sz="1200" b="1" dirty="0"/>
              <a:t>Inspector: </a:t>
            </a:r>
            <a:r>
              <a:rPr lang="en-US" sz="1200" dirty="0"/>
              <a:t>You're offering the money at the wrong time. </a:t>
            </a:r>
            <a:r>
              <a:rPr lang="en-US" sz="1200" dirty="0" err="1"/>
              <a:t>Mr</a:t>
            </a:r>
            <a:r>
              <a:rPr lang="en-US" sz="1200" dirty="0"/>
              <a:t> Birling. </a:t>
            </a:r>
          </a:p>
          <a:p>
            <a:r>
              <a:rPr lang="en-US" sz="1200" dirty="0"/>
              <a:t>(He makes a move as if concluding the session, possibly shutting up </a:t>
            </a:r>
            <a:r>
              <a:rPr lang="en-US" sz="1200" dirty="0" err="1"/>
              <a:t>notebook,etc</a:t>
            </a:r>
            <a:r>
              <a:rPr lang="en-US" sz="1200" dirty="0"/>
              <a:t>. Then surveys them sardonically.) No, I don't think any of you will forget. Nor that young man, Croft, though he at least had some affection for her and made her happy for a time. Well, Eva Smith's gone. You can't do </a:t>
            </a:r>
          </a:p>
          <a:p>
            <a:r>
              <a:rPr lang="en-US" sz="1200" dirty="0"/>
              <a:t>her any more harm. And you can't do her any good now, either. You can't even say “I'm sorry, Eva Smith.” 	 </a:t>
            </a:r>
          </a:p>
          <a:p>
            <a:pPr>
              <a:lnSpc>
                <a:spcPct val="150000"/>
              </a:lnSpc>
            </a:pPr>
            <a:r>
              <a:rPr lang="en-US" sz="1200" b="1" dirty="0"/>
              <a:t>Sheila</a:t>
            </a:r>
            <a:r>
              <a:rPr lang="en-US" sz="1200" dirty="0"/>
              <a:t>: (who is crying quietly) That's the worst of it.	 </a:t>
            </a:r>
          </a:p>
          <a:p>
            <a:r>
              <a:rPr lang="en-US" sz="1200" b="1" dirty="0"/>
              <a:t>Inspector</a:t>
            </a:r>
            <a:r>
              <a:rPr lang="en-US" sz="1200" dirty="0"/>
              <a:t>: But just remember this. One Eva Smith has gone – but there </a:t>
            </a:r>
          </a:p>
          <a:p>
            <a:r>
              <a:rPr lang="en-US" sz="1200" dirty="0"/>
              <a:t>are millions and millions and millions of Eva Smiths and John Smiths </a:t>
            </a:r>
          </a:p>
          <a:p>
            <a:r>
              <a:rPr lang="en-US" sz="1200" dirty="0"/>
              <a:t>still left with us, with their lives, their hopes and fears, their suffering </a:t>
            </a:r>
          </a:p>
          <a:p>
            <a:r>
              <a:rPr lang="en-US" sz="1200" dirty="0"/>
              <a:t>and chance of happiness, all intertwined with our lives, and what we </a:t>
            </a:r>
          </a:p>
          <a:p>
            <a:r>
              <a:rPr lang="en-US" sz="1200" dirty="0"/>
              <a:t>think and say and do. We don't live alone. We are members of one body. </a:t>
            </a:r>
          </a:p>
          <a:p>
            <a:r>
              <a:rPr lang="en-US" sz="1200" dirty="0"/>
              <a:t>We are responsible for each other. And I tell you that the time will soon </a:t>
            </a:r>
          </a:p>
          <a:p>
            <a:r>
              <a:rPr lang="en-US" sz="1200" dirty="0"/>
              <a:t>come when, if men will not learn that lesson, then they well be taught it</a:t>
            </a:r>
          </a:p>
          <a:p>
            <a:r>
              <a:rPr lang="en-US" sz="1200" dirty="0"/>
              <a:t> in fire and bloody and anguish. Good night. </a:t>
            </a:r>
          </a:p>
        </p:txBody>
      </p:sp>
      <p:sp>
        <p:nvSpPr>
          <p:cNvPr id="8" name="Speech Bubble: Oval 7">
            <a:extLst>
              <a:ext uri="{FF2B5EF4-FFF2-40B4-BE49-F238E27FC236}">
                <a16:creationId xmlns:a16="http://schemas.microsoft.com/office/drawing/2014/main" id="{0C390237-4D9A-4C84-92C3-5428AC12C9E1}"/>
              </a:ext>
            </a:extLst>
          </p:cNvPr>
          <p:cNvSpPr/>
          <p:nvPr/>
        </p:nvSpPr>
        <p:spPr>
          <a:xfrm>
            <a:off x="150920" y="497150"/>
            <a:ext cx="2707689" cy="2112885"/>
          </a:xfrm>
          <a:prstGeom prst="wedgeEllipseCallout">
            <a:avLst>
              <a:gd name="adj1" fmla="val 55888"/>
              <a:gd name="adj2" fmla="val 57458"/>
            </a:avLst>
          </a:prstGeom>
          <a:solidFill>
            <a:schemeClr val="accent1">
              <a:lumMod val="20000"/>
              <a:lumOff val="80000"/>
            </a:schemeClr>
          </a:solidFill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>
                <a:solidFill>
                  <a:srgbClr val="0070C0"/>
                </a:solidFill>
              </a:rPr>
              <a:t>Activity 1: </a:t>
            </a:r>
            <a:r>
              <a:rPr lang="en-US" dirty="0">
                <a:solidFill>
                  <a:srgbClr val="0070C0"/>
                </a:solidFill>
              </a:rPr>
              <a:t> </a:t>
            </a:r>
            <a:r>
              <a:rPr lang="en-US" dirty="0" err="1">
                <a:solidFill>
                  <a:srgbClr val="0070C0"/>
                </a:solidFill>
              </a:rPr>
              <a:t>Summarise</a:t>
            </a:r>
            <a:r>
              <a:rPr lang="en-US" dirty="0">
                <a:solidFill>
                  <a:srgbClr val="0070C0"/>
                </a:solidFill>
              </a:rPr>
              <a:t> this extract in three sentences</a:t>
            </a:r>
            <a:endParaRPr lang="en-GB" dirty="0">
              <a:solidFill>
                <a:srgbClr val="0070C0"/>
              </a:solidFill>
            </a:endParaRP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57D82E89-4BDB-4255-9BAC-75162B9A919E}"/>
              </a:ext>
            </a:extLst>
          </p:cNvPr>
          <p:cNvPicPr>
            <a:picLocks noChangeAspect="1"/>
          </p:cNvPicPr>
          <p:nvPr/>
        </p:nvPicPr>
        <p:blipFill>
          <a:blip r:embed="rId2">
            <a:lum bright="70000" contrast="-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942" y="3950563"/>
            <a:ext cx="3223918" cy="2784293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7C6924B-AC5B-4DE4-9A39-FAAD3D9BEAB5}"/>
              </a:ext>
            </a:extLst>
          </p:cNvPr>
          <p:cNvSpPr txBox="1"/>
          <p:nvPr/>
        </p:nvSpPr>
        <p:spPr>
          <a:xfrm>
            <a:off x="193821" y="4092606"/>
            <a:ext cx="307496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Activity 2 – Find: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Something which shows that this extract links to the theme of responsibility.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Something which suggests he believes they all had a role to play in Eva’s death.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600" dirty="0"/>
              <a:t>Something which suggests the Inspector can be seen as Priestley’s mouthpiece/voice.</a:t>
            </a:r>
          </a:p>
          <a:p>
            <a:endParaRPr lang="en-GB" dirty="0"/>
          </a:p>
        </p:txBody>
      </p:sp>
      <p:sp>
        <p:nvSpPr>
          <p:cNvPr id="14" name="Flowchart: Merge 13">
            <a:extLst>
              <a:ext uri="{FF2B5EF4-FFF2-40B4-BE49-F238E27FC236}">
                <a16:creationId xmlns:a16="http://schemas.microsoft.com/office/drawing/2014/main" id="{9E8FB257-D9B6-4CC3-A832-4B6E1000299B}"/>
              </a:ext>
            </a:extLst>
          </p:cNvPr>
          <p:cNvSpPr/>
          <p:nvPr/>
        </p:nvSpPr>
        <p:spPr>
          <a:xfrm>
            <a:off x="8096435" y="337351"/>
            <a:ext cx="4095565" cy="3462292"/>
          </a:xfrm>
          <a:prstGeom prst="flowChartMerge">
            <a:avLst/>
          </a:prstGeom>
          <a:solidFill>
            <a:srgbClr val="FECAEB"/>
          </a:solidFill>
          <a:ln>
            <a:solidFill>
              <a:srgbClr val="FF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600" dirty="0"/>
          </a:p>
          <a:p>
            <a:pPr algn="ctr"/>
            <a:endParaRPr lang="en-US" sz="1600" dirty="0"/>
          </a:p>
          <a:p>
            <a:pPr algn="ctr"/>
            <a:endParaRPr lang="en-US" sz="1600" b="1" dirty="0">
              <a:solidFill>
                <a:srgbClr val="FF00FF"/>
              </a:solidFill>
            </a:endParaRPr>
          </a:p>
          <a:p>
            <a:pPr algn="ctr"/>
            <a:endParaRPr lang="en-US" sz="1600" b="1" dirty="0">
              <a:solidFill>
                <a:srgbClr val="FF00FF"/>
              </a:solidFill>
            </a:endParaRPr>
          </a:p>
          <a:p>
            <a:pPr algn="ctr"/>
            <a:r>
              <a:rPr lang="en-US" sz="1600" b="1" dirty="0">
                <a:solidFill>
                  <a:srgbClr val="FF00FF"/>
                </a:solidFill>
              </a:rPr>
              <a:t>Activity 3 – Close Focus on the Inspector:</a:t>
            </a:r>
          </a:p>
          <a:p>
            <a:pPr algn="ctr"/>
            <a:r>
              <a:rPr lang="en-US" sz="1600" dirty="0">
                <a:solidFill>
                  <a:srgbClr val="FF00FF"/>
                </a:solidFill>
              </a:rPr>
              <a:t>Thinking about the play as a whole:</a:t>
            </a:r>
          </a:p>
          <a:p>
            <a:pPr algn="ctr"/>
            <a:r>
              <a:rPr lang="en-US" sz="1600" dirty="0">
                <a:solidFill>
                  <a:srgbClr val="FF00FF"/>
                </a:solidFill>
              </a:rPr>
              <a:t>Describe the Inspector in </a:t>
            </a:r>
            <a:r>
              <a:rPr lang="en-US" sz="1600" b="1" u="sng" dirty="0">
                <a:solidFill>
                  <a:srgbClr val="FF00FF"/>
                </a:solidFill>
              </a:rPr>
              <a:t>six</a:t>
            </a:r>
            <a:r>
              <a:rPr lang="en-US" sz="1600" dirty="0">
                <a:solidFill>
                  <a:srgbClr val="FF00FF"/>
                </a:solidFill>
              </a:rPr>
              <a:t> adjectives</a:t>
            </a:r>
          </a:p>
          <a:p>
            <a:endParaRPr lang="en-US" sz="1600" dirty="0">
              <a:solidFill>
                <a:srgbClr val="FF00FF"/>
              </a:solidFill>
            </a:endParaRPr>
          </a:p>
          <a:p>
            <a:pPr algn="ctr"/>
            <a:r>
              <a:rPr lang="en-US" sz="1600" dirty="0">
                <a:solidFill>
                  <a:srgbClr val="FF00FF"/>
                </a:solidFill>
              </a:rPr>
              <a:t>Reduce this list  to </a:t>
            </a:r>
          </a:p>
          <a:p>
            <a:pPr algn="ctr"/>
            <a:r>
              <a:rPr lang="en-US" sz="1600" dirty="0">
                <a:solidFill>
                  <a:srgbClr val="FF00FF"/>
                </a:solidFill>
              </a:rPr>
              <a:t>the best </a:t>
            </a:r>
            <a:r>
              <a:rPr lang="en-US" sz="1600" b="1" u="sng" dirty="0">
                <a:solidFill>
                  <a:srgbClr val="FF00FF"/>
                </a:solidFill>
              </a:rPr>
              <a:t>three.</a:t>
            </a:r>
          </a:p>
        </p:txBody>
      </p:sp>
      <p:pic>
        <p:nvPicPr>
          <p:cNvPr id="22" name="Picture 21" descr="A close up of a logo&#10;&#10;Description automatically generated">
            <a:extLst>
              <a:ext uri="{FF2B5EF4-FFF2-40B4-BE49-F238E27FC236}">
                <a16:creationId xmlns:a16="http://schemas.microsoft.com/office/drawing/2014/main" id="{873617FB-778D-4FCA-8511-A672C2DC0907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19046">
            <a:off x="5915653" y="4900416"/>
            <a:ext cx="1945481" cy="1000481"/>
          </a:xfrm>
          <a:prstGeom prst="rect">
            <a:avLst/>
          </a:prstGeom>
        </p:spPr>
      </p:pic>
      <p:pic>
        <p:nvPicPr>
          <p:cNvPr id="24" name="Picture 23" descr="A picture containing food, drawing&#10;&#10;Description automatically generated">
            <a:extLst>
              <a:ext uri="{FF2B5EF4-FFF2-40B4-BE49-F238E27FC236}">
                <a16:creationId xmlns:a16="http://schemas.microsoft.com/office/drawing/2014/main" id="{982706CE-A539-40D9-B86A-FD4C59186022}"/>
              </a:ext>
              <a:ext uri="{C183D7F6-B498-43B3-948B-1728B52AA6E4}">
                <adec:decorative xmlns:adec="http://schemas.microsoft.com/office/drawing/2017/decorative" val="0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 amt="7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24963" y="3721195"/>
            <a:ext cx="1183959" cy="1183959"/>
          </a:xfrm>
          <a:prstGeom prst="rect">
            <a:avLst/>
          </a:prstGeom>
          <a:noFill/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85FCCDF1-19B7-4D50-89E2-B7DF95E0CE1F}"/>
              </a:ext>
            </a:extLst>
          </p:cNvPr>
          <p:cNvSpPr txBox="1"/>
          <p:nvPr/>
        </p:nvSpPr>
        <p:spPr>
          <a:xfrm>
            <a:off x="8328225" y="3984884"/>
            <a:ext cx="3415230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Activity 4 – Reduce the scene:</a:t>
            </a:r>
          </a:p>
          <a:p>
            <a:r>
              <a:rPr lang="en-US" sz="1600" dirty="0"/>
              <a:t>Find the NINE juiciest words</a:t>
            </a:r>
          </a:p>
          <a:p>
            <a:r>
              <a:rPr lang="en-US" sz="1600" dirty="0"/>
              <a:t>in the scene.  These are the </a:t>
            </a:r>
          </a:p>
          <a:p>
            <a:r>
              <a:rPr lang="en-US" sz="1600" dirty="0"/>
              <a:t>ones which will allow you to squeeze </a:t>
            </a:r>
          </a:p>
          <a:p>
            <a:r>
              <a:rPr lang="en-US" sz="1600" dirty="0"/>
              <a:t>the most ideas from.  EG:</a:t>
            </a:r>
          </a:p>
          <a:p>
            <a:r>
              <a:rPr lang="en-US" sz="1600" dirty="0"/>
              <a:t>Inspector’s repetition of ‘you’: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accuses </a:t>
            </a:r>
            <a:r>
              <a:rPr lang="en-US" sz="1600" dirty="0" err="1"/>
              <a:t>Mr</a:t>
            </a:r>
            <a:r>
              <a:rPr lang="en-US" sz="1600" dirty="0"/>
              <a:t> B directly;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err="1"/>
              <a:t>Mr</a:t>
            </a:r>
            <a:r>
              <a:rPr lang="en-US" sz="1600" dirty="0"/>
              <a:t> B in and his family left in no </a:t>
            </a:r>
          </a:p>
          <a:p>
            <a:r>
              <a:rPr lang="en-US" sz="1600" dirty="0"/>
              <a:t>      doubt he is to blame;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does not use his name – no respect</a:t>
            </a:r>
          </a:p>
          <a:p>
            <a:r>
              <a:rPr lang="en-US" sz="1600" dirty="0"/>
              <a:t>      despite Birling’s social standing</a:t>
            </a:r>
          </a:p>
          <a:p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A3E483D0-40C4-4D7F-A1F5-7F4F298FDA1B}"/>
              </a:ext>
            </a:extLst>
          </p:cNvPr>
          <p:cNvSpPr txBox="1"/>
          <p:nvPr/>
        </p:nvSpPr>
        <p:spPr>
          <a:xfrm>
            <a:off x="3630107" y="4969769"/>
            <a:ext cx="3360664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/>
              <a:t>Challenge Task: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How does this extract link to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the context of the play?  Think about 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Priestley’s political beliefs, when the </a:t>
            </a:r>
          </a:p>
          <a:p>
            <a:r>
              <a:rPr lang="en-US" sz="1600" b="1" dirty="0">
                <a:solidFill>
                  <a:srgbClr val="FF0000"/>
                </a:solidFill>
              </a:rPr>
              <a:t>play is set, when it was written etc.</a:t>
            </a:r>
            <a:endParaRPr lang="en-GB" sz="1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303286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513</Words>
  <Application>Microsoft Office PowerPoint</Application>
  <PresentationFormat>Widescreen</PresentationFormat>
  <Paragraphs>49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Carolyn Harvey</dc:creator>
  <cp:lastModifiedBy>cfharvey64@outlook.com</cp:lastModifiedBy>
  <cp:revision>9</cp:revision>
  <dcterms:created xsi:type="dcterms:W3CDTF">2020-05-20T11:24:42Z</dcterms:created>
  <dcterms:modified xsi:type="dcterms:W3CDTF">2020-05-20T13:26:25Z</dcterms:modified>
</cp:coreProperties>
</file>